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0"/>
  </p:notesMasterIdLst>
  <p:sldIdLst>
    <p:sldId id="430" r:id="rId2"/>
    <p:sldId id="450" r:id="rId3"/>
    <p:sldId id="442" r:id="rId4"/>
    <p:sldId id="444" r:id="rId5"/>
    <p:sldId id="443" r:id="rId6"/>
    <p:sldId id="447" r:id="rId7"/>
    <p:sldId id="451" r:id="rId8"/>
    <p:sldId id="43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5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AC633-F97C-4A15-BEF1-1DC67789135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0B6B-0C81-4F1B-8411-CBC2A42A4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42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4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6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57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" y="4610925"/>
            <a:ext cx="12192015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34091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7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7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9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9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0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0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2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A296-7FCB-4963-BD2B-5ED63DEF623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3D006-9129-4BD7-8C93-AB090717E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7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1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padlet.com/phamthanhphuong091278/d1dsnqhrmvbhkhdb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65743EA7-BC38-4A2E-972A-BAA91066010E}"/>
              </a:ext>
            </a:extLst>
          </p:cNvPr>
          <p:cNvSpPr txBox="1"/>
          <p:nvPr/>
        </p:nvSpPr>
        <p:spPr>
          <a:xfrm>
            <a:off x="592015" y="706271"/>
            <a:ext cx="11007969" cy="54454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E95157-6679-4E34-960F-70ECACA265A9}"/>
              </a:ext>
            </a:extLst>
          </p:cNvPr>
          <p:cNvSpPr txBox="1"/>
          <p:nvPr/>
        </p:nvSpPr>
        <p:spPr>
          <a:xfrm>
            <a:off x="1052650" y="1804437"/>
            <a:ext cx="427794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dirty="0">
                <a:solidFill>
                  <a:srgbClr val="FFFF00"/>
                </a:solidFill>
                <a:latin typeface="Bahnschrift SemiBold SemiConden" panose="020B0502040204020203" pitchFamily="34" charset="0"/>
              </a:rPr>
              <a:t>Văn bản</a:t>
            </a:r>
          </a:p>
          <a:p>
            <a:r>
              <a:rPr lang="vi-VN" sz="6000" dirty="0">
                <a:solidFill>
                  <a:srgbClr val="FFFF00"/>
                </a:solidFill>
                <a:latin typeface="Bahnschrift SemiBold SemiConden" panose="020B0502040204020203" pitchFamily="34" charset="0"/>
              </a:rPr>
              <a:t>GIÓ LẠNH ĐẦU MÙA</a:t>
            </a:r>
            <a:br>
              <a:rPr lang="vi-VN" dirty="0"/>
            </a:br>
            <a:r>
              <a:rPr lang="vi-VN" dirty="0"/>
              <a:t>                             </a:t>
            </a:r>
            <a:r>
              <a:rPr lang="vi-VN" sz="2800" b="1" dirty="0">
                <a:solidFill>
                  <a:srgbClr val="7030A0"/>
                </a:solidFill>
              </a:rPr>
              <a:t>Thạch Lam</a:t>
            </a:r>
            <a:endParaRPr lang="en-US" sz="2800" b="1" dirty="0">
              <a:solidFill>
                <a:srgbClr val="7030A0"/>
              </a:solidFill>
            </a:endParaRPr>
          </a:p>
        </p:txBody>
      </p:sp>
      <p:pic>
        <p:nvPicPr>
          <p:cNvPr id="19" name="Picture 18" descr="Gió Lạnh Đầu Mùa - Thạch Lam">
            <a:extLst>
              <a:ext uri="{FF2B5EF4-FFF2-40B4-BE49-F238E27FC236}">
                <a16:creationId xmlns:a16="http://schemas.microsoft.com/office/drawing/2014/main" id="{9DF99FBA-6B9C-44BA-BEB2-A56B6D9AC57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188" y="1156646"/>
            <a:ext cx="6429375" cy="4544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758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5" descr="15">
            <a:extLst>
              <a:ext uri="{FF2B5EF4-FFF2-40B4-BE49-F238E27FC236}">
                <a16:creationId xmlns:a16="http://schemas.microsoft.com/office/drawing/2014/main" id="{E73534DB-73F2-2480-EB02-770169F1C1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6" descr="15">
            <a:extLst>
              <a:ext uri="{FF2B5EF4-FFF2-40B4-BE49-F238E27FC236}">
                <a16:creationId xmlns:a16="http://schemas.microsoft.com/office/drawing/2014/main" id="{B1281F12-88E2-CD0F-A434-A37F337CF7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1256" y="0"/>
            <a:ext cx="1710744" cy="1764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 couple of figurines&#10;&#10;Description automatically generated with low confidence">
            <a:extLst>
              <a:ext uri="{FF2B5EF4-FFF2-40B4-BE49-F238E27FC236}">
                <a16:creationId xmlns:a16="http://schemas.microsoft.com/office/drawing/2014/main" id="{7027B2CC-784C-4DF4-A716-153713F3E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46" y="3987488"/>
            <a:ext cx="4353636" cy="244295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59817A-9862-4852-A4C1-E99E7866BB8B}"/>
              </a:ext>
            </a:extLst>
          </p:cNvPr>
          <p:cNvSpPr/>
          <p:nvPr/>
        </p:nvSpPr>
        <p:spPr>
          <a:xfrm>
            <a:off x="2363337" y="2098571"/>
            <a:ext cx="7465325" cy="13304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6000" b="1" dirty="0" err="1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6000" b="1" dirty="0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6000" b="1" dirty="0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6000" b="1" dirty="0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B05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6000" b="1" dirty="0">
              <a:solidFill>
                <a:srgbClr val="00B05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90563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2132" y="612844"/>
            <a:ext cx="9451362" cy="569386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endParaRPr lang="vi-VN" sz="2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GIAO NHIỆM VỤ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PHT 1 và PHT 2 theo nhóm tại phòng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Breakout Room.</a:t>
            </a:r>
            <a:endParaRPr lang="vi-VN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10 phút.</a:t>
            </a:r>
          </a:p>
          <a:p>
            <a:pPr marL="285750" indent="-285750" algn="just">
              <a:buFontTx/>
              <a:buChar char="-"/>
            </a:pP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dẫn:</a:t>
            </a:r>
          </a:p>
          <a:p>
            <a:pPr algn="just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 nhập Padlet theo đường link để nhận phiếu học tập:</a:t>
            </a:r>
          </a:p>
          <a:p>
            <a:pPr algn="just"/>
            <a:r>
              <a:rPr lang="vi-VN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https://padlet.com/phamthanhphuong091278/d1dsnqhrmvbhkhdb</a:t>
            </a:r>
            <a:endParaRPr lang="vi-VN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Đọc lại văn bản “Gió lạnh đầu mùa” (SGK từ trang 8 đến 11) để hoàn thành phiếu học tập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Điền thông tin trực tiếp trên phiếu học tập theo file mẫu trên trang Padlet.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Sau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Padlet. </a:t>
            </a:r>
          </a:p>
          <a:p>
            <a:pPr algn="just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sung.</a:t>
            </a:r>
          </a:p>
        </p:txBody>
      </p:sp>
      <p:pic>
        <p:nvPicPr>
          <p:cNvPr id="3" name="Picture 15" descr="15">
            <a:extLst>
              <a:ext uri="{FF2B5EF4-FFF2-40B4-BE49-F238E27FC236}">
                <a16:creationId xmlns:a16="http://schemas.microsoft.com/office/drawing/2014/main" id="{E73534DB-73F2-2480-EB02-770169F1C1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6" descr="15">
            <a:extLst>
              <a:ext uri="{FF2B5EF4-FFF2-40B4-BE49-F238E27FC236}">
                <a16:creationId xmlns:a16="http://schemas.microsoft.com/office/drawing/2014/main" id="{B1281F12-88E2-CD0F-A434-A37F337CF7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1256" y="0"/>
            <a:ext cx="1710744" cy="1764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678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ACD2E065-DCB2-43CE-8C27-C69BA1FB6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111447"/>
              </p:ext>
            </p:extLst>
          </p:nvPr>
        </p:nvGraphicFramePr>
        <p:xfrm>
          <a:off x="461492" y="500937"/>
          <a:ext cx="11269015" cy="58561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9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0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9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455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614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Tìm những từ ngữ trong truyện thể hiện ý nghĩ, cảm xúc, hành động của nhân vật Sơn và Lan. Qua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kern="1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em hãy nhận xét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về </a:t>
                      </a:r>
                      <a:r>
                        <a:rPr lang="en-US" sz="2400" b="1" i="0" kern="1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chị em.</a:t>
                      </a:r>
                      <a:endParaRPr lang="en-US" sz="24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9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</a:t>
                      </a: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endParaRPr lang="en-US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915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Sơn</a:t>
                      </a:r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</a:t>
                      </a: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</a:t>
                      </a: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.............................................................................................................................................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 ....................................................... ..............................................................................................................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90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 </a:t>
                      </a:r>
                      <a:r>
                        <a:rPr lang="en-US" sz="2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động..................................................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vi-VN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..............................................................................................................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93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82D0B0-7CEB-4CC6-9136-E83A39547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396510"/>
              </p:ext>
            </p:extLst>
          </p:nvPr>
        </p:nvGraphicFramePr>
        <p:xfrm>
          <a:off x="158261" y="184955"/>
          <a:ext cx="11799277" cy="6571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8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6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6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7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08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705">
                <a:tc gridSpan="4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2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Tìm </a:t>
                      </a:r>
                      <a:r>
                        <a:rPr lang="vi-VN" sz="22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từ ngữ thể hiện hoàn cảnh và cách cư xử của hai người mẹ ở cuối truyện</a:t>
                      </a:r>
                      <a:r>
                        <a:rPr kumimoji="0" lang="vi-VN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E</a:t>
                      </a:r>
                      <a:r>
                        <a:rPr kumimoji="0" lang="vi-VN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 có nhận xét gì về</a:t>
                      </a:r>
                      <a:r>
                        <a:rPr kumimoji="0" 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kern="1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kumimoji="0" 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vi-VN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người mẹ ?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2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Sơn</a:t>
                      </a:r>
                      <a:r>
                        <a:rPr lang="en-US" sz="22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Lan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2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endParaRPr lang="en-US" sz="22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5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............................................................................................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91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2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2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endParaRPr lang="vi-VN" sz="2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</a:t>
                      </a: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vi-VN" sz="2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........................................................................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4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.........................................</a:t>
                      </a: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..................................................................................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</a:t>
                      </a: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........................................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479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D1DE5C7-B8F3-4402-B275-89FC5A53B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62511"/>
              </p:ext>
            </p:extLst>
          </p:nvPr>
        </p:nvGraphicFramePr>
        <p:xfrm>
          <a:off x="219171" y="113114"/>
          <a:ext cx="11753658" cy="669468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791718">
                  <a:extLst>
                    <a:ext uri="{9D8B030D-6E8A-4147-A177-3AD203B41FA5}">
                      <a16:colId xmlns:a16="http://schemas.microsoft.com/office/drawing/2014/main" val="3723085115"/>
                    </a:ext>
                  </a:extLst>
                </a:gridCol>
                <a:gridCol w="3683444">
                  <a:extLst>
                    <a:ext uri="{9D8B030D-6E8A-4147-A177-3AD203B41FA5}">
                      <a16:colId xmlns:a16="http://schemas.microsoft.com/office/drawing/2014/main" val="525970399"/>
                    </a:ext>
                  </a:extLst>
                </a:gridCol>
                <a:gridCol w="3224701">
                  <a:extLst>
                    <a:ext uri="{9D8B030D-6E8A-4147-A177-3AD203B41FA5}">
                      <a16:colId xmlns:a16="http://schemas.microsoft.com/office/drawing/2014/main" val="2339864760"/>
                    </a:ext>
                  </a:extLst>
                </a:gridCol>
                <a:gridCol w="3053795">
                  <a:extLst>
                    <a:ext uri="{9D8B030D-6E8A-4147-A177-3AD203B41FA5}">
                      <a16:colId xmlns:a16="http://schemas.microsoft.com/office/drawing/2014/main" val="4168834873"/>
                    </a:ext>
                  </a:extLst>
                </a:gridCol>
              </a:tblGrid>
              <a:tr h="31121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vi-VN" sz="2000" b="1" kern="1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075907"/>
                  </a:ext>
                </a:extLst>
              </a:tr>
              <a:tr h="3892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490866"/>
                  </a:ext>
                </a:extLst>
              </a:tr>
              <a:tr h="3739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1/3 từ ngữ trong truyện thể hiện những ý nghĩ, cảm xúc, hành động, cư xử của nhân vật Sơn, chị Lan, hai người mẹ. 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1/3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xét, đánh giá về các nhân vật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 2/3</a:t>
                      </a:r>
                      <a:r>
                        <a:rPr lang="vi-VN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từ ngữ trong truyện thể hiện những ý nghĩ, cảm xúc, hành động, cư xử của nhân vật Sơn, chị Lan, hai người mẹ.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2/3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xét, đánh giá về các nhân vật.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vi-VN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đủ những từ ngữ trong truyện thể hiện những ý nghĩ, cảm xúc, hành động, cư xử của nhân vật Sơn, chị Lan, hai người mẹ. 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xét, đánh giá về các nhân vật.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969369"/>
                  </a:ext>
                </a:extLst>
              </a:tr>
              <a:tr h="1326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trôi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trôi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102493"/>
                  </a:ext>
                </a:extLst>
              </a:tr>
              <a:tr h="6495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trôi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trôi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lôi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cuốn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tin.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69" marR="380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128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82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ACD2E065-DCB2-43CE-8C27-C69BA1FB6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732157"/>
              </p:ext>
            </p:extLst>
          </p:nvPr>
        </p:nvGraphicFramePr>
        <p:xfrm>
          <a:off x="461492" y="500937"/>
          <a:ext cx="11269015" cy="6082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9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0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9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455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614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Tìm những từ ngữ trong truyện thể hiện ý nghĩ, cảm xúc, hành động của nhân vật Sơn và Lan. Qua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kern="1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em hãy nhận xét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về </a:t>
                      </a:r>
                      <a:r>
                        <a:rPr lang="en-US" sz="2400" b="1" i="0" kern="1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i="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chị em.</a:t>
                      </a:r>
                      <a:endParaRPr lang="en-US" sz="24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9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400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</a:t>
                      </a: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endParaRPr lang="en-US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915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Sơn</a:t>
                      </a:r>
                      <a:endParaRPr lang="en-US" sz="2400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Times New Roman" panose="02020603050405020304" pitchFamily="18" charset="0"/>
                        <a:buNone/>
                      </a:pPr>
                      <a:r>
                        <a:rPr lang="vi-VN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chợt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ý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bỗng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thoáng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qua...</a:t>
                      </a:r>
                    </a:p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Times New Roman" panose="02020603050405020304" pitchFamily="18" charset="0"/>
                        <a:buNone/>
                      </a:pP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Times New Roman" panose="02020603050405020304" pitchFamily="18" charset="0"/>
                        <a:buNone/>
                      </a:pPr>
                      <a:r>
                        <a:rPr lang="pt-BR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pt-BR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 tình cảm,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trắc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lang="en-US" sz="24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90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 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4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-8509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Hành động: </a:t>
                      </a:r>
                      <a:r>
                        <a:rPr lang="vi-VN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hăm hở chạy về lấy áo.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pt-BR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vi-VN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hậu, giàu lòng thương người, biết đồng cảm, sẻ chia với người khác</a:t>
                      </a:r>
                      <a:r>
                        <a:rPr lang="en-GB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29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93107E-4AA3-4CDD-BBB0-33FB5A3EA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76203"/>
              </p:ext>
            </p:extLst>
          </p:nvPr>
        </p:nvGraphicFramePr>
        <p:xfrm>
          <a:off x="1" y="-129484"/>
          <a:ext cx="12191999" cy="7479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5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3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52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2261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943">
                <a:tc gridSpan="4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Tìm những từ ngữ thể hiện hoàn cảnh và cách cư xử của hai người mẹ ở cuối truyện</a:t>
                      </a:r>
                      <a:r>
                        <a:rPr kumimoji="0" lang="vi-V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E</a:t>
                      </a:r>
                      <a:r>
                        <a:rPr kumimoji="0" lang="vi-VN" sz="2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 có nhận xét gì về</a:t>
                      </a:r>
                      <a:r>
                        <a:rPr kumimoji="0" lang="en-US" sz="2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300" b="1" i="0" u="none" strike="noStrike" kern="1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kumimoji="0" lang="en-US" sz="2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vi-VN" sz="2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người mẹ ?</a:t>
                      </a:r>
                      <a:endParaRPr kumimoji="0" lang="en-US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3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3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3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Sơn</a:t>
                      </a:r>
                      <a:r>
                        <a:rPr lang="en-US" sz="23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3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Lan</a:t>
                      </a:r>
                      <a:endParaRPr lang="en-US" sz="23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3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endParaRPr lang="en-US" sz="23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36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3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endParaRPr lang="en-US" sz="23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300" b="1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 giả</a:t>
                      </a:r>
                      <a:r>
                        <a:rPr lang="en-US" sz="2300" b="1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thuộc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endParaRPr lang="en-US" sz="2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khổ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mò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ốc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-&gt;</a:t>
                      </a:r>
                      <a:r>
                        <a:rPr lang="vi-VN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may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con.</a:t>
                      </a:r>
                      <a:r>
                        <a:rPr lang="en-US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87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3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3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endParaRPr lang="en-US" sz="23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3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3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3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Hiên</a:t>
                      </a:r>
                      <a:endParaRPr lang="vi-VN" sz="23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Hỏi han</a:t>
                      </a:r>
                      <a:endParaRPr lang="en-US" sz="2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Cho vay tiền để may áo cho con</a:t>
                      </a:r>
                      <a:endParaRPr lang="en-US" sz="2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3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3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vi-VN" sz="23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23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trách </a:t>
                      </a:r>
                      <a:r>
                        <a:rPr lang="en-GB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mắng</a:t>
                      </a:r>
                      <a:r>
                        <a:rPr lang="en-GB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2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Hiểu các con, đồng cảm với lòng trắc ẩn, tình yêu thương của con </a:t>
                      </a:r>
                      <a:endParaRPr lang="en-US" sz="2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Nói đỡ cho Sơn</a:t>
                      </a:r>
                      <a:endParaRPr lang="en-US" sz="2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áo</a:t>
                      </a:r>
                      <a:endParaRPr lang="en-US" sz="2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0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3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</a:t>
                      </a:r>
                      <a:endParaRPr lang="en-US" sz="23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hân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nhị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endParaRPr lang="en-US" sz="2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Nghiêm khắc, y</a:t>
                      </a:r>
                      <a:r>
                        <a:rPr lang="en-US" sz="23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êu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con..</a:t>
                      </a:r>
                      <a:r>
                        <a:rPr lang="vi-VN" sz="2300" b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thực,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đói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rách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3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thơm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vi-VN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</a:t>
                      </a:r>
                      <a:r>
                        <a:rPr lang="en-US" sz="23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802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933</Words>
  <Application>Microsoft Office PowerPoint</Application>
  <PresentationFormat>Widescreen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Bahnschrift SemiBold SemiConden</vt:lpstr>
      <vt:lpstr>Book Antiqua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231</cp:revision>
  <dcterms:created xsi:type="dcterms:W3CDTF">2021-11-29T02:30:45Z</dcterms:created>
  <dcterms:modified xsi:type="dcterms:W3CDTF">2022-04-06T16:18:56Z</dcterms:modified>
</cp:coreProperties>
</file>